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439" r:id="rId2"/>
    <p:sldId id="441" r:id="rId3"/>
    <p:sldId id="443" r:id="rId4"/>
    <p:sldId id="442" r:id="rId5"/>
    <p:sldId id="444" r:id="rId6"/>
    <p:sldId id="326" r:id="rId7"/>
    <p:sldId id="362" r:id="rId8"/>
    <p:sldId id="323" r:id="rId9"/>
    <p:sldId id="26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5833"/>
  </p:normalViewPr>
  <p:slideViewPr>
    <p:cSldViewPr snapToGrid="0" snapToObjects="1">
      <p:cViewPr varScale="1">
        <p:scale>
          <a:sx n="112" d="100"/>
          <a:sy n="112" d="100"/>
        </p:scale>
        <p:origin x="57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jpeg>
</file>

<file path=ppt/media/image11.png>
</file>

<file path=ppt/media/image12.svg>
</file>

<file path=ppt/media/image13.png>
</file>

<file path=ppt/media/image14.sv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svg>
</file>

<file path=ppt/media/image29.jpeg>
</file>

<file path=ppt/media/image3.png>
</file>

<file path=ppt/media/image30.svg>
</file>

<file path=ppt/media/image31.png>
</file>

<file path=ppt/media/image32.jpeg>
</file>

<file path=ppt/media/image33.png>
</file>

<file path=ppt/media/image4.svg>
</file>

<file path=ppt/media/image5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1329D4-6385-4448-B92B-B75AA3D6543D}" type="datetimeFigureOut">
              <a:rPr lang="en-US" smtClean="0"/>
              <a:t>6/6/22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2471AC-5FA4-3F48-A5F8-CC4683F73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0284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BBA018-38AE-46D3-9FA6-73F2863DD58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1246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BBA018-38AE-46D3-9FA6-73F2863DD58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9943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BBA018-38AE-46D3-9FA6-73F2863DD58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6890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BBA018-38AE-46D3-9FA6-73F2863DD58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1333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BBA018-38AE-46D3-9FA6-73F2863DD58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1754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BBA018-38AE-46D3-9FA6-73F2863DD58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3989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BBA018-38AE-46D3-9FA6-73F2863DD58A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0194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BBA018-38AE-46D3-9FA6-73F2863DD58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2506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sv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0F471-BE49-C7A8-493B-B9FF2E05B1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34F917-E6ED-FB90-2E41-C3B02019AB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5B7986-677B-A560-00B9-5AEDFD0666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8EAC0-57FA-7443-8887-5D57FF52C059}" type="datetimeFigureOut">
              <a:rPr lang="en-US" smtClean="0"/>
              <a:t>6/6/22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A19D61-9017-77A7-0B47-146EE43E53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7D0C7A-398E-01E9-3523-667AC3530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4D3AE-BF05-B344-9822-B7CEC2BF02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4593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4D88C-CCB0-50A9-CD1D-5004EC06CE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8C244D-C424-4C59-AFFE-084E96851E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581C20-78DB-735F-454C-155609352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8EAC0-57FA-7443-8887-5D57FF52C059}" type="datetimeFigureOut">
              <a:rPr lang="en-US" smtClean="0"/>
              <a:t>6/6/22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9CCF46-AE8E-234A-B772-85F2E93CD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1E238C-E10C-FDD9-0191-AF638AF4E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4D3AE-BF05-B344-9822-B7CEC2BF02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4947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7057E84-EAE7-A94C-919B-2EC22F6A42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57570B-E4F6-C825-9C2B-A6C351F688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41431D-C689-C952-15DA-4CFE0170F7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8EAC0-57FA-7443-8887-5D57FF52C059}" type="datetimeFigureOut">
              <a:rPr lang="en-US" smtClean="0"/>
              <a:t>6/6/22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BF9965-E04A-6CAF-2083-B207EEA86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BAD75A-2D85-96AB-92DA-CB6DCB9C15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4D3AE-BF05-B344-9822-B7CEC2BF02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4270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28EA260-B38C-764B-ACE3-36A02BE4C90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B1172D5-568E-3542-B214-66C5B7F4323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95630" y="226060"/>
            <a:ext cx="1612900" cy="889000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A58EA05F-992F-3A41-83AD-A43B3895AE1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46858" y="5839603"/>
            <a:ext cx="1610744" cy="911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3854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B1757B5-0483-8E42-910C-D746FEA77F9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C922D52F-2711-FE42-9B90-87A127C3F52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6858" y="5839603"/>
            <a:ext cx="1610744" cy="911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3729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A4F5FBB-B1F5-3145-9D94-4565EF509B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D62BB5C-B72D-B040-AD8C-ACB272BBE90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637428" y="866012"/>
            <a:ext cx="2984500" cy="635000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EFDE62FB-77D0-BC43-B68F-E38AB3D4BD6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63910" y="601114"/>
            <a:ext cx="1664181" cy="941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444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A16B1-CD40-742A-2796-D77C53B6C8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F34BC7-5BD2-BBB4-C820-EE541C291B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C06F62-C78F-B0FB-0552-313D672D0B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8EAC0-57FA-7443-8887-5D57FF52C059}" type="datetimeFigureOut">
              <a:rPr lang="en-US" smtClean="0"/>
              <a:t>6/6/22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B477A0-8852-DCA3-4EDA-2F537BE3D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101798-5874-7C0E-6E44-FE6A1A5B8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4D3AE-BF05-B344-9822-B7CEC2BF02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395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10735-FE88-2002-961B-6868F9E86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8E209C-A0CB-AAFC-0FF0-7983B52E28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AD2801-A5D9-3BF8-82A4-39B68737A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8EAC0-57FA-7443-8887-5D57FF52C059}" type="datetimeFigureOut">
              <a:rPr lang="en-US" smtClean="0"/>
              <a:t>6/6/22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969D2C-3D3F-B3BE-F83F-278CB5D931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DA7908-FA2D-8C35-33D0-14B021063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4D3AE-BF05-B344-9822-B7CEC2BF02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0627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9B8A4-0998-BFA4-ECC7-B6D7C780B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B8B7DB-9B65-9500-E9A8-9D5A8C2129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4825C8-3030-E975-7DF2-5F15774D4D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126118-6F37-4245-7082-0A5E79DFF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8EAC0-57FA-7443-8887-5D57FF52C059}" type="datetimeFigureOut">
              <a:rPr lang="en-US" smtClean="0"/>
              <a:t>6/6/22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5A5B34-3D2C-2A9B-1B66-8F9C529695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3E09DE-D73D-ADFF-6CF8-8D8F020AA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4D3AE-BF05-B344-9822-B7CEC2BF02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416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A9C07A-C0F0-D842-DEF5-E9D4C4BAA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2A2103-109C-56D4-3145-7B5DCE5DFB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24ED74-C289-DE02-0771-B6AB12D7B9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78CE66-61B0-8798-B59D-448AE1E64D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7D7B01-0D69-413C-69C5-79AAD055F4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811E81C-3DAF-48B3-26BE-C5962C2E0B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8EAC0-57FA-7443-8887-5D57FF52C059}" type="datetimeFigureOut">
              <a:rPr lang="en-US" smtClean="0"/>
              <a:t>6/6/22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4B3210-94A5-A1A5-A7C3-80B08A52E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E69899-CF58-D6AC-F959-931F051A1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4D3AE-BF05-B344-9822-B7CEC2BF02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0719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B35BD-1D5B-2A2D-28CF-122175054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8F2FB5-7D36-1CE0-7C15-E834C7E540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8EAC0-57FA-7443-8887-5D57FF52C059}" type="datetimeFigureOut">
              <a:rPr lang="en-US" smtClean="0"/>
              <a:t>6/6/22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FD0C72-BB2F-CAE0-8F67-3E16237796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5DC1F6-132E-D1F2-F37C-14C5AD845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4D3AE-BF05-B344-9822-B7CEC2BF02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0887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39A6175-6D00-03C8-0F80-F10D8744D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8EAC0-57FA-7443-8887-5D57FF52C059}" type="datetimeFigureOut">
              <a:rPr lang="en-US" smtClean="0"/>
              <a:t>6/6/22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C54A6C-29C8-0BAB-A8C4-375A902EA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80BDBD-E5B3-94B6-9569-CB4F2DEC1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4D3AE-BF05-B344-9822-B7CEC2BF02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1870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5F6A4-8A54-163B-EBCF-579583A8D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B0BF47-CA47-2E6F-F64C-4305ABFA52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5F088F-B9B3-7880-5536-9312D25F43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F80E32-03F8-AE4D-1982-1E1CFEE3F9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8EAC0-57FA-7443-8887-5D57FF52C059}" type="datetimeFigureOut">
              <a:rPr lang="en-US" smtClean="0"/>
              <a:t>6/6/22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661AE0-000F-BFC9-3BA7-69CDE71A70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BB4B2C-16D7-E505-22D9-2786F606D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4D3AE-BF05-B344-9822-B7CEC2BF02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4104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FD083-0377-2BA1-D77C-9483BBF2DF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AB10C05-5B7F-5C0C-F597-95895F1D26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7A809C-D8E3-3BAF-0FCD-002F0131BF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28FC35-DC83-DDB9-27EF-E216561B5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8EAC0-57FA-7443-8887-5D57FF52C059}" type="datetimeFigureOut">
              <a:rPr lang="en-US" smtClean="0"/>
              <a:t>6/6/22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521A47-D0FA-F7F3-27DB-B48A748CF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23DECE-3811-AB89-36B0-D3172A2325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4D3AE-BF05-B344-9822-B7CEC2BF02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184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ADFD9B1-A30C-E7CA-4941-4B4B1D876D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94CB3B-0E11-A3B1-4EA8-3875A23BAF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C15E92-2F1D-F3C9-2791-2D9A91CD54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F8EAC0-57FA-7443-8887-5D57FF52C059}" type="datetimeFigureOut">
              <a:rPr lang="en-US" smtClean="0"/>
              <a:t>6/6/22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722A8D-4E56-CB9C-21D6-42293273A3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DF21A7-B315-38A4-D4DE-962E40D789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A4D3AE-BF05-B344-9822-B7CEC2BF02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03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7" Type="http://schemas.openxmlformats.org/officeDocument/2006/relationships/image" Target="../media/image4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5.jpeg"/><Relationship Id="rId4" Type="http://schemas.openxmlformats.org/officeDocument/2006/relationships/image" Target="../media/image14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3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4.svg"/><Relationship Id="rId9" Type="http://schemas.openxmlformats.org/officeDocument/2006/relationships/image" Target="../media/image20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3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14.svg"/><Relationship Id="rId9" Type="http://schemas.openxmlformats.org/officeDocument/2006/relationships/image" Target="../media/image2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6.jpeg"/><Relationship Id="rId4" Type="http://schemas.openxmlformats.org/officeDocument/2006/relationships/image" Target="../media/image14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9.jpeg"/><Relationship Id="rId4" Type="http://schemas.openxmlformats.org/officeDocument/2006/relationships/image" Target="../media/image28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8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3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irds flying on a clear blue sky">
            <a:extLst>
              <a:ext uri="{FF2B5EF4-FFF2-40B4-BE49-F238E27FC236}">
                <a16:creationId xmlns:a16="http://schemas.microsoft.com/office/drawing/2014/main" id="{08D4F2A8-06FB-46AA-A7F8-68F896687A0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0" y="-25343"/>
            <a:ext cx="12192000" cy="6857886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DB352E71-8EA3-41CE-89DD-756544B5CAB6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76649" y="214914"/>
            <a:ext cx="7195726" cy="911221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Take Off!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D1427B-6402-404E-AB9A-338328D2BDEA}"/>
              </a:ext>
            </a:extLst>
          </p:cNvPr>
          <p:cNvSpPr txBox="1">
            <a:spLocks/>
          </p:cNvSpPr>
          <p:nvPr/>
        </p:nvSpPr>
        <p:spPr>
          <a:xfrm>
            <a:off x="8022021" y="3231931"/>
            <a:ext cx="3852041" cy="183405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sz="4000" b="1" dirty="0">
                <a:solidFill>
                  <a:srgbClr val="1F5290"/>
                </a:solidFill>
              </a:rPr>
              <a:t>Migration, Deployment, and Taking Flight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4B78931A-C79A-4F0F-A3C7-87A025D1AF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76649" y="775580"/>
            <a:ext cx="1074452" cy="229180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9F13159E-E89A-4066-A531-496B023D11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46858" y="5839603"/>
            <a:ext cx="1610744" cy="91122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361C423-E21D-4C3B-80B8-A589814705BC}"/>
              </a:ext>
            </a:extLst>
          </p:cNvPr>
          <p:cNvSpPr txBox="1"/>
          <p:nvPr/>
        </p:nvSpPr>
        <p:spPr>
          <a:xfrm>
            <a:off x="11127036" y="6472965"/>
            <a:ext cx="106496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7C0564C1-ED85-FC4A-AC5D-56F28EA76E8D}" type="slidenum">
              <a:rPr lang="en-US" sz="1400" smtClean="0">
                <a:solidFill>
                  <a:schemeClr val="bg1"/>
                </a:solidFill>
              </a:rPr>
              <a:pPr/>
              <a:t>1</a:t>
            </a:fld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62301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7FD1427B-6402-404E-AB9A-338328D2BDEA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76649" y="368591"/>
            <a:ext cx="11045329" cy="418631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Calibri"/>
                <a:ea typeface="+mj-ea"/>
                <a:cs typeface="Calibri"/>
              </a:rPr>
              <a:t>If you build it, they </a:t>
            </a:r>
            <a:r>
              <a:rPr kumimoji="0" lang="en-US" sz="2800" b="1" i="0" u="sng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Calibri"/>
                <a:ea typeface="+mj-ea"/>
                <a:cs typeface="Calibri"/>
              </a:rPr>
              <a:t>won’t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Calibri"/>
                <a:ea typeface="+mj-ea"/>
                <a:cs typeface="Calibri"/>
              </a:rPr>
              <a:t> just come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uLnTx/>
              <a:uFillTx/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6B7E3F95-3066-594A-9681-B16E90EAA5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76649" y="775580"/>
            <a:ext cx="1074452" cy="22918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6003694-EA36-435B-A609-F41B83FC0FCF}"/>
              </a:ext>
            </a:extLst>
          </p:cNvPr>
          <p:cNvSpPr txBox="1"/>
          <p:nvPr/>
        </p:nvSpPr>
        <p:spPr>
          <a:xfrm>
            <a:off x="130628" y="1194211"/>
            <a:ext cx="5882639" cy="406265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b="1" kern="0" spc="30">
              <a:solidFill>
                <a:srgbClr val="1F5593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b="1" u="sng" kern="0" spc="30" dirty="0">
                <a:solidFill>
                  <a:srgbClr val="1F5593"/>
                </a:solidFill>
              </a:rPr>
              <a:t>Integrated Marketing Communications Strategy</a:t>
            </a:r>
            <a:endParaRPr lang="en-US" sz="2400" b="1" u="sng" kern="0" spc="30" dirty="0">
              <a:solidFill>
                <a:srgbClr val="1F5593"/>
              </a:solidFill>
              <a:cs typeface="Calibri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400" b="1" kern="0" spc="30" dirty="0">
              <a:solidFill>
                <a:srgbClr val="1F5593"/>
              </a:solidFill>
              <a:cs typeface="Calibri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ü"/>
            </a:pPr>
            <a:r>
              <a:rPr lang="en-US" sz="2400" b="1" kern="0" spc="30" dirty="0">
                <a:solidFill>
                  <a:srgbClr val="1F5593"/>
                </a:solidFill>
              </a:rPr>
              <a:t>Internal Awareness, start early! Get buy in from the Communications team!</a:t>
            </a:r>
            <a:endParaRPr lang="en-US" sz="2400" b="1" kern="0" spc="30" dirty="0">
              <a:solidFill>
                <a:srgbClr val="1F5593"/>
              </a:solidFill>
              <a:cs typeface="Calibri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ü"/>
            </a:pPr>
            <a:endParaRPr lang="en-US" sz="2400" b="1" kern="0" spc="30" dirty="0">
              <a:solidFill>
                <a:srgbClr val="1F5593"/>
              </a:solidFill>
              <a:cs typeface="Calibri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ü"/>
            </a:pPr>
            <a:r>
              <a:rPr lang="en-US" sz="2400" b="1" kern="0" spc="30" dirty="0">
                <a:solidFill>
                  <a:srgbClr val="1F5593"/>
                </a:solidFill>
              </a:rPr>
              <a:t>Coordinate efforts timing and cross promotion</a:t>
            </a:r>
            <a:endParaRPr lang="en-US" sz="2400" b="1" kern="0" spc="30" dirty="0">
              <a:solidFill>
                <a:srgbClr val="1F5593"/>
              </a:solidFill>
              <a:cs typeface="Calibri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ü"/>
            </a:pPr>
            <a:endParaRPr lang="en-US" sz="2400" b="1" kern="0" spc="30" dirty="0">
              <a:solidFill>
                <a:srgbClr val="1F5593"/>
              </a:solidFill>
              <a:cs typeface="Calibri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ü"/>
            </a:pPr>
            <a:r>
              <a:rPr lang="en-US" sz="2400" b="1" kern="0" spc="30" dirty="0">
                <a:solidFill>
                  <a:srgbClr val="1F5593"/>
                </a:solidFill>
              </a:rPr>
              <a:t>Leverage every opportunity</a:t>
            </a:r>
            <a:endParaRPr lang="en-US" sz="2400" b="1" kern="0" spc="30" dirty="0">
              <a:solidFill>
                <a:srgbClr val="1F5593"/>
              </a:solidFill>
              <a:cs typeface="Calibri"/>
            </a:endParaRPr>
          </a:p>
        </p:txBody>
      </p:sp>
      <p:pic>
        <p:nvPicPr>
          <p:cNvPr id="7" name="Picture 6" descr="Baseball players running on field">
            <a:extLst>
              <a:ext uri="{FF2B5EF4-FFF2-40B4-BE49-F238E27FC236}">
                <a16:creationId xmlns:a16="http://schemas.microsoft.com/office/drawing/2014/main" id="{BD84A3D5-4E01-4E99-81AF-4B3416AB48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F5E1DCA-ED70-48B9-BF4C-A84F44F304F3}"/>
              </a:ext>
            </a:extLst>
          </p:cNvPr>
          <p:cNvSpPr txBox="1"/>
          <p:nvPr/>
        </p:nvSpPr>
        <p:spPr>
          <a:xfrm>
            <a:off x="11127036" y="6472965"/>
            <a:ext cx="106496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7C0564C1-ED85-FC4A-AC5D-56F28EA76E8D}" type="slidenum">
              <a:rPr lang="en-US" sz="1400" smtClean="0">
                <a:solidFill>
                  <a:schemeClr val="bg1"/>
                </a:solidFill>
              </a:rPr>
              <a:pPr/>
              <a:t>2</a:t>
            </a:fld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47257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6B7E3F95-3066-594A-9681-B16E90EAA5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76649" y="775580"/>
            <a:ext cx="1074452" cy="22918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7FD1427B-6402-404E-AB9A-338328D2BDEA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76649" y="368591"/>
            <a:ext cx="11045329" cy="418631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Calibri"/>
                <a:ea typeface="+mj-ea"/>
                <a:cs typeface="Calibri"/>
              </a:rPr>
              <a:t>If you build it, they </a:t>
            </a:r>
            <a:r>
              <a:rPr kumimoji="0" lang="en-US" sz="2800" b="1" i="0" u="sng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Calibri"/>
                <a:ea typeface="+mj-ea"/>
                <a:cs typeface="Calibri"/>
              </a:rPr>
              <a:t>won’t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Calibri"/>
                <a:ea typeface="+mj-ea"/>
                <a:cs typeface="Calibri"/>
              </a:rPr>
              <a:t> just come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uLnTx/>
              <a:uFillTx/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003694-EA36-435B-A609-F41B83FC0FCF}"/>
              </a:ext>
            </a:extLst>
          </p:cNvPr>
          <p:cNvSpPr txBox="1"/>
          <p:nvPr/>
        </p:nvSpPr>
        <p:spPr>
          <a:xfrm>
            <a:off x="229655" y="1220956"/>
            <a:ext cx="4661660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b="1" kern="0" spc="30">
              <a:solidFill>
                <a:srgbClr val="1F5593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b="1" u="sng" kern="0" spc="30">
                <a:solidFill>
                  <a:srgbClr val="1F5593"/>
                </a:solidFill>
              </a:rPr>
              <a:t>Integrated Marketing Communications Strategy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000" kern="0" spc="30">
              <a:solidFill>
                <a:srgbClr val="1F5593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kern="0" spc="30">
                <a:solidFill>
                  <a:srgbClr val="1F5593"/>
                </a:solidFill>
              </a:rPr>
              <a:t>Internal Awareness, start early! Get buy in from the Communications team!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kern="0" spc="30">
              <a:solidFill>
                <a:srgbClr val="1F5593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kern="0" spc="30">
                <a:solidFill>
                  <a:srgbClr val="1F5593"/>
                </a:solidFill>
              </a:rPr>
              <a:t>Coordinate efforts timing and cross promotion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kern="0" spc="30">
              <a:solidFill>
                <a:srgbClr val="1F5593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kern="0" spc="30">
                <a:solidFill>
                  <a:srgbClr val="1F5593"/>
                </a:solidFill>
              </a:rPr>
              <a:t>Leverage every opportunity</a:t>
            </a:r>
          </a:p>
        </p:txBody>
      </p:sp>
      <p:grpSp>
        <p:nvGrpSpPr>
          <p:cNvPr id="7" name="Group 6" descr="Arrows pointing to locations of tool on census.gov: surveys and programs page, Our Surveys page, and search bar results. ">
            <a:extLst>
              <a:ext uri="{FF2B5EF4-FFF2-40B4-BE49-F238E27FC236}">
                <a16:creationId xmlns:a16="http://schemas.microsoft.com/office/drawing/2014/main" id="{50937EC7-9724-4DBC-AE2A-528FC058DB24}"/>
              </a:ext>
            </a:extLst>
          </p:cNvPr>
          <p:cNvGrpSpPr/>
          <p:nvPr/>
        </p:nvGrpSpPr>
        <p:grpSpPr>
          <a:xfrm>
            <a:off x="5165216" y="198840"/>
            <a:ext cx="8785332" cy="6886512"/>
            <a:chOff x="5295845" y="-6434"/>
            <a:chExt cx="8785332" cy="6886512"/>
          </a:xfrm>
        </p:grpSpPr>
        <p:grpSp>
          <p:nvGrpSpPr>
            <p:cNvPr id="5" name="Group 4" descr="Cluster of photos with arrows showing where Census Survey Explorer can be found on the Surveys and Programs webpage, Search bar results, and on Our Surveys Page. ">
              <a:extLst>
                <a:ext uri="{FF2B5EF4-FFF2-40B4-BE49-F238E27FC236}">
                  <a16:creationId xmlns:a16="http://schemas.microsoft.com/office/drawing/2014/main" id="{AA615BD2-51E9-45E6-88E9-92617F6745AE}"/>
                </a:ext>
              </a:extLst>
            </p:cNvPr>
            <p:cNvGrpSpPr/>
            <p:nvPr/>
          </p:nvGrpSpPr>
          <p:grpSpPr>
            <a:xfrm>
              <a:off x="5427585" y="-6434"/>
              <a:ext cx="8653592" cy="6886512"/>
              <a:chOff x="5427585" y="-6434"/>
              <a:chExt cx="8653592" cy="6886512"/>
            </a:xfrm>
          </p:grpSpPr>
          <p:pic>
            <p:nvPicPr>
              <p:cNvPr id="18" name="Picture 17">
                <a:extLst>
                  <a:ext uri="{FF2B5EF4-FFF2-40B4-BE49-F238E27FC236}">
                    <a16:creationId xmlns:a16="http://schemas.microsoft.com/office/drawing/2014/main" id="{D5DD2EF5-29E0-4F42-A74E-35D235FA74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101667" y="-6434"/>
                <a:ext cx="5460297" cy="3718952"/>
              </a:xfrm>
              <a:prstGeom prst="rect">
                <a:avLst/>
              </a:prstGeom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A5466CBE-372F-446D-9D14-2BCF62E7A2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281979" y="1062346"/>
                <a:ext cx="5799198" cy="3600450"/>
              </a:xfrm>
              <a:prstGeom prst="rect">
                <a:avLst/>
              </a:prstGeom>
            </p:spPr>
          </p:pic>
          <p:pic>
            <p:nvPicPr>
              <p:cNvPr id="13" name="Picture 12" descr="Picture of the internal Q&amp;A article about CSE">
                <a:extLst>
                  <a:ext uri="{FF2B5EF4-FFF2-40B4-BE49-F238E27FC236}">
                    <a16:creationId xmlns:a16="http://schemas.microsoft.com/office/drawing/2014/main" id="{B5D0220A-DA9B-41A6-BBD7-3CD9BD194AA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27585" y="4023152"/>
                <a:ext cx="6764415" cy="2856926"/>
              </a:xfrm>
              <a:prstGeom prst="rect">
                <a:avLst/>
              </a:prstGeom>
            </p:spPr>
          </p:pic>
          <p:sp>
            <p:nvSpPr>
              <p:cNvPr id="14" name="Arrow: Curved Right 13" descr="arrows pointing to places on census.gov where the tool can be located such as the our surveys page and the surveys list page. ">
                <a:extLst>
                  <a:ext uri="{FF2B5EF4-FFF2-40B4-BE49-F238E27FC236}">
                    <a16:creationId xmlns:a16="http://schemas.microsoft.com/office/drawing/2014/main" id="{B7A9201C-57FD-404D-BB6C-8A3F2C21053A}"/>
                  </a:ext>
                </a:extLst>
              </p:cNvPr>
              <p:cNvSpPr/>
              <p:nvPr/>
            </p:nvSpPr>
            <p:spPr>
              <a:xfrm>
                <a:off x="9338609" y="1839301"/>
                <a:ext cx="307523" cy="781050"/>
              </a:xfrm>
              <a:prstGeom prst="curvedRightArrow">
                <a:avLst/>
              </a:prstGeom>
              <a:solidFill>
                <a:srgbClr val="C0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Arrow: Curved Right 15">
                <a:extLst>
                  <a:ext uri="{FF2B5EF4-FFF2-40B4-BE49-F238E27FC236}">
                    <a16:creationId xmlns:a16="http://schemas.microsoft.com/office/drawing/2014/main" id="{008BAE43-8178-4E41-B217-91C66E424E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0497750" y="4547395"/>
                <a:ext cx="307523" cy="781050"/>
              </a:xfrm>
              <a:prstGeom prst="curvedRightArrow">
                <a:avLst/>
              </a:prstGeom>
              <a:solidFill>
                <a:srgbClr val="C0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9" name="Arrow: Curved Right 18">
                <a:extLst>
                  <a:ext uri="{FF2B5EF4-FFF2-40B4-BE49-F238E27FC236}">
                    <a16:creationId xmlns:a16="http://schemas.microsoft.com/office/drawing/2014/main" id="{752DCA44-63B7-4166-A880-886DEA6423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6101667" y="1652360"/>
                <a:ext cx="307523" cy="781050"/>
              </a:xfrm>
              <a:prstGeom prst="curvedRightArrow">
                <a:avLst/>
              </a:prstGeom>
              <a:solidFill>
                <a:srgbClr val="C0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5" name="Arrow: Curved Right 14">
              <a:extLst>
                <a:ext uri="{FF2B5EF4-FFF2-40B4-BE49-F238E27FC236}">
                  <a16:creationId xmlns:a16="http://schemas.microsoft.com/office/drawing/2014/main" id="{13E6A5F0-8160-4993-BC4B-A40BDE3BFD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5295845" y="4670565"/>
              <a:ext cx="307523" cy="781050"/>
            </a:xfrm>
            <a:prstGeom prst="curvedRightArrow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" name="Group 3" descr="Screen shot showing a portion of internal-facing Q&amp;A article about the new tool development, purpose, and release">
            <a:extLst>
              <a:ext uri="{FF2B5EF4-FFF2-40B4-BE49-F238E27FC236}">
                <a16:creationId xmlns:a16="http://schemas.microsoft.com/office/drawing/2014/main" id="{4D3A8A6D-4215-40B4-9757-4E5BF37B1A36}"/>
              </a:ext>
            </a:extLst>
          </p:cNvPr>
          <p:cNvGrpSpPr/>
          <p:nvPr/>
        </p:nvGrpSpPr>
        <p:grpSpPr>
          <a:xfrm>
            <a:off x="5472739" y="861672"/>
            <a:ext cx="6247043" cy="5634143"/>
            <a:chOff x="5275682" y="905532"/>
            <a:chExt cx="6247043" cy="5634143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1818AFD3-0BC2-4D11-B80F-A313FB80C2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373375" y="905532"/>
              <a:ext cx="6149350" cy="2905125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0A02E1DE-758A-4E15-A3B7-9E5C45F168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275682" y="2859975"/>
              <a:ext cx="6244802" cy="36797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80181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6B7E3F95-3066-594A-9681-B16E90EAA5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76649" y="775580"/>
            <a:ext cx="1074452" cy="22918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7FD1427B-6402-404E-AB9A-338328D2BDEA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76649" y="368591"/>
            <a:ext cx="11045329" cy="418631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Calibri"/>
                <a:ea typeface="+mj-ea"/>
                <a:cs typeface="Calibri"/>
              </a:rPr>
              <a:t>If you build it, they </a:t>
            </a:r>
            <a:r>
              <a:rPr kumimoji="0" lang="en-US" sz="2800" b="1" i="0" u="sng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Calibri"/>
                <a:ea typeface="+mj-ea"/>
                <a:cs typeface="Calibri"/>
              </a:rPr>
              <a:t>won’t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Calibri"/>
                <a:ea typeface="+mj-ea"/>
                <a:cs typeface="Calibri"/>
              </a:rPr>
              <a:t> just come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uLnTx/>
              <a:uFillTx/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003694-EA36-435B-A609-F41B83FC0FCF}"/>
              </a:ext>
            </a:extLst>
          </p:cNvPr>
          <p:cNvSpPr txBox="1"/>
          <p:nvPr/>
        </p:nvSpPr>
        <p:spPr>
          <a:xfrm>
            <a:off x="130628" y="1194211"/>
            <a:ext cx="6705599" cy="26468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b="1" kern="0" spc="30">
              <a:solidFill>
                <a:srgbClr val="1F5593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b="1" u="sng" kern="0" spc="30">
                <a:solidFill>
                  <a:srgbClr val="1F5593"/>
                </a:solidFill>
              </a:rPr>
              <a:t>Integrated Marketing Communications Strategy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000" b="1" kern="0" spc="30">
              <a:solidFill>
                <a:srgbClr val="1F5593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kern="0" spc="30">
                <a:solidFill>
                  <a:srgbClr val="1F5593"/>
                </a:solidFill>
              </a:rPr>
              <a:t>Internal Awareness, start early! Get buy in from the Communications team!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b="1" kern="0" spc="30">
              <a:solidFill>
                <a:srgbClr val="1F5593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kern="0" spc="30">
                <a:solidFill>
                  <a:srgbClr val="1F5593"/>
                </a:solidFill>
              </a:rPr>
              <a:t>Coordinate efforts timing and cross promotion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b="1" kern="0" spc="30">
              <a:solidFill>
                <a:srgbClr val="1F5593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kern="0" spc="30">
                <a:solidFill>
                  <a:srgbClr val="1F5593"/>
                </a:solidFill>
              </a:rPr>
              <a:t>Leverage every opportunity… for the long haul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B170F15-4D1E-449B-81A4-7FDE3E3C7E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15270" y="-34359"/>
            <a:ext cx="6161172" cy="678694"/>
          </a:xfrm>
          <a:prstGeom prst="rect">
            <a:avLst/>
          </a:prstGeom>
        </p:spPr>
      </p:pic>
      <p:grpSp>
        <p:nvGrpSpPr>
          <p:cNvPr id="16" name="Group 15" descr="Image of America Counts article Census Survey Explorer Shows You the Surveys You Need by topic, Geography, Frequency.">
            <a:extLst>
              <a:ext uri="{FF2B5EF4-FFF2-40B4-BE49-F238E27FC236}">
                <a16:creationId xmlns:a16="http://schemas.microsoft.com/office/drawing/2014/main" id="{F28E41D1-7939-4AA4-B640-160324DE649F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GrpSpPr/>
          <p:nvPr/>
        </p:nvGrpSpPr>
        <p:grpSpPr>
          <a:xfrm>
            <a:off x="6215270" y="606235"/>
            <a:ext cx="6167229" cy="6499415"/>
            <a:chOff x="6083626" y="404396"/>
            <a:chExt cx="6298873" cy="743767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9252F743-3146-4458-A7D8-6A3988BD6C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6023"/>
            <a:stretch/>
          </p:blipFill>
          <p:spPr>
            <a:xfrm>
              <a:off x="6095999" y="404396"/>
              <a:ext cx="6286500" cy="2246043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1E3F666F-6FA0-42D5-B1C2-8F1D90B258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140450" y="2667194"/>
              <a:ext cx="6096000" cy="1200728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9EA254D8-C448-4499-9028-CCF5DEFEC9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083626" y="3786354"/>
              <a:ext cx="6292687" cy="2138020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B9F6801E-C1F3-4820-91CA-FF2B53B0F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7429071" y="5994058"/>
              <a:ext cx="2528157" cy="1848016"/>
            </a:xfrm>
            <a:prstGeom prst="rect">
              <a:avLst/>
            </a:prstGeom>
          </p:spPr>
        </p:pic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2026E02E-6BC4-4F11-97D3-1F9A3186AC14}"/>
              </a:ext>
            </a:extLst>
          </p:cNvPr>
          <p:cNvSpPr txBox="1"/>
          <p:nvPr/>
        </p:nvSpPr>
        <p:spPr>
          <a:xfrm>
            <a:off x="11127036" y="6472965"/>
            <a:ext cx="106496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7C0564C1-ED85-FC4A-AC5D-56F28EA76E8D}" type="slidenum">
              <a:rPr lang="en-US" sz="14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pPr/>
              <a:t>4</a:t>
            </a:fld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45590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6B7E3F95-3066-594A-9681-B16E90EAA5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76649" y="775580"/>
            <a:ext cx="1074452" cy="22918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7FD1427B-6402-404E-AB9A-338328D2BDEA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76649" y="368591"/>
            <a:ext cx="11045329" cy="418631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Calibri"/>
                <a:ea typeface="+mj-ea"/>
                <a:cs typeface="Calibri"/>
              </a:rPr>
              <a:t>If you build it, they </a:t>
            </a:r>
            <a:r>
              <a:rPr kumimoji="0" lang="en-US" sz="2800" b="1" i="0" u="sng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Calibri"/>
                <a:ea typeface="+mj-ea"/>
                <a:cs typeface="Calibri"/>
              </a:rPr>
              <a:t>won’t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Calibri"/>
                <a:ea typeface="+mj-ea"/>
                <a:cs typeface="Calibri"/>
              </a:rPr>
              <a:t> just come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uLnTx/>
              <a:uFillTx/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003694-EA36-435B-A609-F41B83FC0FCF}"/>
              </a:ext>
            </a:extLst>
          </p:cNvPr>
          <p:cNvSpPr txBox="1"/>
          <p:nvPr/>
        </p:nvSpPr>
        <p:spPr>
          <a:xfrm>
            <a:off x="130628" y="1194211"/>
            <a:ext cx="6705599" cy="26468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b="1" kern="0" spc="30">
              <a:solidFill>
                <a:srgbClr val="1F5593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b="1" u="sng" kern="0" spc="30">
                <a:solidFill>
                  <a:srgbClr val="1F5593"/>
                </a:solidFill>
              </a:rPr>
              <a:t>Integrated Marketing Communications Strategy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000" b="1" kern="0" spc="30">
              <a:solidFill>
                <a:srgbClr val="1F5593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kern="0" spc="30">
                <a:solidFill>
                  <a:srgbClr val="1F5593"/>
                </a:solidFill>
              </a:rPr>
              <a:t>Internal Awareness, start early! Get buy in from the Communications team!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b="1" kern="0" spc="30">
              <a:solidFill>
                <a:srgbClr val="1F5593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kern="0" spc="30">
                <a:solidFill>
                  <a:srgbClr val="1F5593"/>
                </a:solidFill>
              </a:rPr>
              <a:t>Coordinate efforts timing and cross promotion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b="1" kern="0" spc="30">
              <a:solidFill>
                <a:srgbClr val="1F5593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kern="0" spc="30">
                <a:solidFill>
                  <a:srgbClr val="1F5593"/>
                </a:solidFill>
              </a:rPr>
              <a:t>Leverage every opportunity… for the long haul</a:t>
            </a:r>
          </a:p>
        </p:txBody>
      </p:sp>
      <p:pic>
        <p:nvPicPr>
          <p:cNvPr id="6" name="Picture 5" descr="Binoculars reflecting a sunset and laying on table by the sea">
            <a:extLst>
              <a:ext uri="{FF2B5EF4-FFF2-40B4-BE49-F238E27FC236}">
                <a16:creationId xmlns:a16="http://schemas.microsoft.com/office/drawing/2014/main" id="{4B8C70B8-41FC-4849-8906-FDB91E3087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71915" y="1004760"/>
            <a:ext cx="5433297" cy="362131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3120645-6CFB-42D1-8CE8-34CB90CE787D}"/>
              </a:ext>
            </a:extLst>
          </p:cNvPr>
          <p:cNvSpPr txBox="1"/>
          <p:nvPr/>
        </p:nvSpPr>
        <p:spPr>
          <a:xfrm>
            <a:off x="11127036" y="6472965"/>
            <a:ext cx="106496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7C0564C1-ED85-FC4A-AC5D-56F28EA76E8D}" type="slidenum">
              <a:rPr lang="en-US" sz="14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pPr/>
              <a:t>5</a:t>
            </a:fld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58616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3B7A073-E0A0-3040-95B1-9CA25A2EA4C1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5129564" y="2404873"/>
            <a:ext cx="5485182" cy="2048253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To Demo Census Survey Explorer: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https://census.gov/surveyexplorer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F5D53E1D-D9E1-0544-A813-76817D16D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38898" y="1695178"/>
            <a:ext cx="690666" cy="3666500"/>
          </a:xfrm>
          <a:prstGeom prst="rect">
            <a:avLst/>
          </a:prstGeom>
        </p:spPr>
      </p:pic>
      <p:pic>
        <p:nvPicPr>
          <p:cNvPr id="3" name="Picture 2" descr="Excited child playing drums">
            <a:extLst>
              <a:ext uri="{FF2B5EF4-FFF2-40B4-BE49-F238E27FC236}">
                <a16:creationId xmlns:a16="http://schemas.microsoft.com/office/drawing/2014/main" id="{1C942D93-7190-4DE2-9772-E5DA4D57F2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6263" y="2029632"/>
            <a:ext cx="2997591" cy="2997591"/>
          </a:xfrm>
          <a:prstGeom prst="rect">
            <a:avLst/>
          </a:prstGeom>
          <a:ln>
            <a:solidFill>
              <a:srgbClr val="404040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90D45CB-A195-4471-A1EB-27ADF5CA3981}"/>
              </a:ext>
            </a:extLst>
          </p:cNvPr>
          <p:cNvSpPr txBox="1"/>
          <p:nvPr/>
        </p:nvSpPr>
        <p:spPr>
          <a:xfrm>
            <a:off x="11127036" y="6472965"/>
            <a:ext cx="106496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7C0564C1-ED85-FC4A-AC5D-56F28EA76E8D}" type="slidenum">
              <a:rPr lang="en-US" sz="1400" smtClean="0">
                <a:solidFill>
                  <a:schemeClr val="bg1"/>
                </a:solidFill>
              </a:rPr>
              <a:pPr/>
              <a:t>6</a:t>
            </a:fld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52860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3B7A073-E0A0-3040-95B1-9CA25A2EA4C1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5248468" y="3186817"/>
            <a:ext cx="5485182" cy="906882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Questions?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Ask away!  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F5D53E1D-D9E1-0544-A813-76817D16D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38898" y="1695178"/>
            <a:ext cx="690666" cy="36665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2A68079-A985-4533-9908-A92EE3266862}"/>
              </a:ext>
            </a:extLst>
          </p:cNvPr>
          <p:cNvSpPr txBox="1"/>
          <p:nvPr/>
        </p:nvSpPr>
        <p:spPr>
          <a:xfrm>
            <a:off x="11127036" y="6472965"/>
            <a:ext cx="106496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7C0564C1-ED85-FC4A-AC5D-56F28EA76E8D}" type="slidenum">
              <a:rPr lang="en-US" sz="1400" smtClean="0">
                <a:solidFill>
                  <a:schemeClr val="bg1"/>
                </a:solidFill>
              </a:rPr>
              <a:pPr/>
              <a:t>7</a:t>
            </a:fld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6648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0">
            <a:extLst>
              <a:ext uri="{FF2B5EF4-FFF2-40B4-BE49-F238E27FC236}">
                <a16:creationId xmlns:a16="http://schemas.microsoft.com/office/drawing/2014/main" id="{77701ECE-15E3-EC44-A168-DAAD4673D290}"/>
              </a:ext>
            </a:extLst>
          </p:cNvPr>
          <p:cNvSpPr txBox="1"/>
          <p:nvPr/>
        </p:nvSpPr>
        <p:spPr>
          <a:xfrm>
            <a:off x="2818326" y="368591"/>
            <a:ext cx="6555347" cy="5546047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  <a:defRPr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 lang="en-US" sz="16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>
              <a:lnSpc>
                <a:spcPct val="90000"/>
              </a:lnSpc>
              <a:spcAft>
                <a:spcPts val="600"/>
              </a:spcAft>
              <a:defRPr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n-US" sz="1600">
                <a:latin typeface="Calibri" panose="020F0502020204030204" pitchFamily="34" charset="0"/>
                <a:cs typeface="Calibri" panose="020F0502020204030204" pitchFamily="34" charset="0"/>
              </a:rPr>
              <a:t>Mary </a:t>
            </a:r>
            <a:r>
              <a:rPr lang="en-US" sz="1600" err="1">
                <a:latin typeface="Calibri" panose="020F0502020204030204" pitchFamily="34" charset="0"/>
                <a:cs typeface="Calibri" panose="020F0502020204030204" pitchFamily="34" charset="0"/>
              </a:rPr>
              <a:t>Lesienring</a:t>
            </a:r>
            <a:endParaRPr lang="en-US" sz="16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>
              <a:lnSpc>
                <a:spcPct val="90000"/>
              </a:lnSpc>
              <a:spcAft>
                <a:spcPts val="600"/>
              </a:spcAft>
              <a:defRPr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n-US" sz="1600">
                <a:latin typeface="Calibri" panose="020F0502020204030204" pitchFamily="34" charset="0"/>
                <a:cs typeface="Calibri" panose="020F0502020204030204" pitchFamily="34" charset="0"/>
              </a:rPr>
              <a:t>U.S. Census Bureau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  <a:defRPr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n-US" sz="1600">
                <a:latin typeface="Calibri" panose="020F0502020204030204" pitchFamily="34" charset="0"/>
                <a:cs typeface="Calibri" panose="020F0502020204030204" pitchFamily="34" charset="0"/>
              </a:rPr>
              <a:t>Data Dissemination and Training Branch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  <a:defRPr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n-US" sz="1600">
                <a:latin typeface="Calibri" panose="020F0502020204030204" pitchFamily="34" charset="0"/>
                <a:cs typeface="Calibri" panose="020F0502020204030204" pitchFamily="34" charset="0"/>
              </a:rPr>
              <a:t>mary.w.leisenring@census.gov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  <a:defRPr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 lang="en-US" sz="16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>
              <a:lnSpc>
                <a:spcPct val="90000"/>
              </a:lnSpc>
              <a:spcAft>
                <a:spcPts val="600"/>
              </a:spcAft>
              <a:defRPr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n-US" sz="1600">
                <a:latin typeface="Calibri" panose="020F0502020204030204" pitchFamily="34" charset="0"/>
                <a:cs typeface="Calibri" panose="020F0502020204030204" pitchFamily="34" charset="0"/>
              </a:rPr>
              <a:t>Eric Coyle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  <a:defRPr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n-US" sz="1600">
                <a:latin typeface="Calibri" panose="020F0502020204030204" pitchFamily="34" charset="0"/>
                <a:cs typeface="Calibri" panose="020F0502020204030204" pitchFamily="34" charset="0"/>
              </a:rPr>
              <a:t>U.S. Census Bureau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  <a:defRPr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n-US" sz="1600">
                <a:latin typeface="Calibri" panose="020F0502020204030204" pitchFamily="34" charset="0"/>
                <a:cs typeface="Calibri" panose="020F0502020204030204" pitchFamily="34" charset="0"/>
              </a:rPr>
              <a:t>Data Dissemination and Training Branch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  <a:defRPr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n-US" sz="1600">
                <a:latin typeface="Calibri" panose="020F0502020204030204" pitchFamily="34" charset="0"/>
                <a:cs typeface="Calibri" panose="020F0502020204030204" pitchFamily="34" charset="0"/>
              </a:rPr>
              <a:t>eric.a.coyle@census.gov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  <a:defRPr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 lang="en-US" sz="16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>
              <a:lnSpc>
                <a:spcPct val="90000"/>
              </a:lnSpc>
              <a:spcAft>
                <a:spcPts val="600"/>
              </a:spcAft>
              <a:defRPr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n-US" sz="1600">
                <a:latin typeface="Calibri" panose="020F0502020204030204" pitchFamily="34" charset="0"/>
                <a:cs typeface="Calibri" panose="020F0502020204030204" pitchFamily="34" charset="0"/>
              </a:rPr>
              <a:t>Logan Powel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  <a:defRPr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n-US" sz="1600">
                <a:latin typeface="Calibri" panose="020F0502020204030204" pitchFamily="34" charset="0"/>
                <a:cs typeface="Calibri" panose="020F0502020204030204" pitchFamily="34" charset="0"/>
              </a:rPr>
              <a:t>U.S. Census Bureau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  <a:defRPr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n-US" sz="1600">
                <a:latin typeface="Calibri" panose="020F0502020204030204" pitchFamily="34" charset="0"/>
                <a:cs typeface="Calibri" panose="020F0502020204030204" pitchFamily="34" charset="0"/>
              </a:rPr>
              <a:t>Digital Marketing Team, CLMSO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  <a:defRPr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n-US" sz="1600" err="1">
                <a:latin typeface="Calibri" panose="020F0502020204030204" pitchFamily="34" charset="0"/>
                <a:cs typeface="Calibri" panose="020F0502020204030204" pitchFamily="34" charset="0"/>
              </a:rPr>
              <a:t>logan.t.powel</a:t>
            </a:r>
            <a:r>
              <a:rPr lang="en-US" sz="1600">
                <a:latin typeface="Calibri" panose="020F0502020204030204" pitchFamily="34" charset="0"/>
                <a:cs typeface="Calibri" panose="020F0502020204030204" pitchFamily="34" charset="0"/>
              </a:rPr>
              <a:t> @census.gov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  <a:defRPr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 lang="en-US" sz="16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671E77DB-C3CC-F54B-9F8A-411331C7D0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6649" y="775580"/>
            <a:ext cx="1074452" cy="229180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2945EABC-47CA-9649-A33E-09343877573C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76650" y="368591"/>
            <a:ext cx="7195726" cy="430004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Get in Touch with Us</a:t>
            </a:r>
          </a:p>
        </p:txBody>
      </p:sp>
      <p:pic>
        <p:nvPicPr>
          <p:cNvPr id="5" name="Picture 4" descr="QR code">
            <a:extLst>
              <a:ext uri="{FF2B5EF4-FFF2-40B4-BE49-F238E27FC236}">
                <a16:creationId xmlns:a16="http://schemas.microsoft.com/office/drawing/2014/main" id="{62E33F52-9595-4CF7-9428-D94D52D7BE6A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88853" y="192549"/>
            <a:ext cx="3226496" cy="269641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4F9F57D-32B0-45C1-931E-2C97E5F4AC01}"/>
              </a:ext>
            </a:extLst>
          </p:cNvPr>
          <p:cNvSpPr txBox="1"/>
          <p:nvPr/>
        </p:nvSpPr>
        <p:spPr>
          <a:xfrm>
            <a:off x="11127036" y="6472965"/>
            <a:ext cx="106496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7C0564C1-ED85-FC4A-AC5D-56F28EA76E8D}" type="slidenum">
              <a:rPr lang="en-US" sz="1400" smtClean="0">
                <a:solidFill>
                  <a:schemeClr val="bg1"/>
                </a:solidFill>
              </a:rPr>
              <a:pPr/>
              <a:t>8</a:t>
            </a:fld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69794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exas girl riding horse">
            <a:extLst>
              <a:ext uri="{FF2B5EF4-FFF2-40B4-BE49-F238E27FC236}">
                <a16:creationId xmlns:a16="http://schemas.microsoft.com/office/drawing/2014/main" id="{54182CF0-6597-4C46-8FCD-E93D4B0B15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514350"/>
            <a:ext cx="11144250" cy="5848351"/>
          </a:xfrm>
          <a:prstGeom prst="rect">
            <a:avLst/>
          </a:prstGeom>
        </p:spPr>
      </p:pic>
      <p:sp>
        <p:nvSpPr>
          <p:cNvPr id="7" name="Rectangle 6" descr="Slide background is a photo of a woman on horseback, wearing a plaid shirt and cowboy boots. Image of mountains in the background. ">
            <a:extLst>
              <a:ext uri="{FF2B5EF4-FFF2-40B4-BE49-F238E27FC236}">
                <a16:creationId xmlns:a16="http://schemas.microsoft.com/office/drawing/2014/main" id="{AD09385D-F49B-419E-ABFE-A868E0E0ED1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514350" y="495299"/>
            <a:ext cx="11144250" cy="5829300"/>
          </a:xfrm>
          <a:prstGeom prst="rect">
            <a:avLst/>
          </a:prstGeom>
          <a:solidFill>
            <a:srgbClr val="1F5290">
              <a:alpha val="66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CD9D97-26E4-5A48-83C6-8CCC4666818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915447" y="2536442"/>
            <a:ext cx="9144000" cy="2306636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100" b="1" i="1" dirty="0">
                <a:solidFill>
                  <a:schemeClr val="bg1"/>
                </a:solidFill>
              </a:rPr>
              <a:t>UI is the saddle, the stirrups and the reigns. UX is the feeling you get being able to ride the horse and rope the cattle. </a:t>
            </a:r>
            <a:r>
              <a:rPr lang="en-US" sz="2200" b="1" dirty="0">
                <a:solidFill>
                  <a:schemeClr val="bg1"/>
                </a:solidFill>
              </a:rPr>
              <a:t>~Dain Miller</a:t>
            </a:r>
            <a:br>
              <a:rPr lang="en-US" b="1" dirty="0">
                <a:solidFill>
                  <a:schemeClr val="bg1"/>
                </a:solidFill>
              </a:rPr>
            </a:br>
            <a:br>
              <a:rPr lang="en-US" b="1" dirty="0">
                <a:solidFill>
                  <a:schemeClr val="bg1"/>
                </a:solidFill>
              </a:rPr>
            </a:br>
            <a:r>
              <a:rPr lang="en-US" b="1" dirty="0">
                <a:solidFill>
                  <a:schemeClr val="bg1"/>
                </a:solidFill>
              </a:rPr>
              <a:t>Thank You!</a:t>
            </a:r>
          </a:p>
        </p:txBody>
      </p:sp>
      <p:pic>
        <p:nvPicPr>
          <p:cNvPr id="6" name="Picture 5" descr="Census Bureau logo">
            <a:extLst>
              <a:ext uri="{FF2B5EF4-FFF2-40B4-BE49-F238E27FC236}">
                <a16:creationId xmlns:a16="http://schemas.microsoft.com/office/drawing/2014/main" id="{EE90D33A-70C5-4D21-8F95-595D22C7C1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4742" y="495299"/>
            <a:ext cx="3302515" cy="119538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9BD708F-06FF-45D8-ABA3-383C7FDCA07C}"/>
              </a:ext>
            </a:extLst>
          </p:cNvPr>
          <p:cNvSpPr txBox="1"/>
          <p:nvPr/>
        </p:nvSpPr>
        <p:spPr>
          <a:xfrm>
            <a:off x="11127036" y="6472965"/>
            <a:ext cx="106496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7C0564C1-ED85-FC4A-AC5D-56F28EA76E8D}" type="slidenum">
              <a:rPr lang="en-US" sz="14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pPr/>
              <a:t>9</a:t>
            </a:fld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10827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305</Words>
  <Application>Microsoft Macintosh PowerPoint</Application>
  <PresentationFormat>Widescreen</PresentationFormat>
  <Paragraphs>76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Wingdings</vt:lpstr>
      <vt:lpstr>Office Theme</vt:lpstr>
      <vt:lpstr>Take Off!  </vt:lpstr>
      <vt:lpstr>If you build it, they won’t just come</vt:lpstr>
      <vt:lpstr>If you build it, they won’t just come</vt:lpstr>
      <vt:lpstr>If you build it, they won’t just come</vt:lpstr>
      <vt:lpstr>If you build it, they won’t just come</vt:lpstr>
      <vt:lpstr>To Demo Census Survey Explorer:  https://census.gov/surveyexplorer</vt:lpstr>
      <vt:lpstr>Questions? Ask away!  </vt:lpstr>
      <vt:lpstr>Get in Touch with Us</vt:lpstr>
      <vt:lpstr>UI is the saddle, the stirrups and the reigns. UX is the feeling you get being able to ride the horse and rope the cattle. ~Dain Miller  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Take Off!  </dc:title>
  <dc:creator>Microsoft Office User</dc:creator>
  <cp:lastModifiedBy>Microsoft Office User</cp:lastModifiedBy>
  <cp:revision>1</cp:revision>
  <dcterms:created xsi:type="dcterms:W3CDTF">2022-06-06T21:13:15Z</dcterms:created>
  <dcterms:modified xsi:type="dcterms:W3CDTF">2022-06-06T21:13:51Z</dcterms:modified>
</cp:coreProperties>
</file>

<file path=docProps/thumbnail.jpeg>
</file>